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0"/>
  </p:notesMasterIdLst>
  <p:sldIdLst>
    <p:sldId id="283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80" r:id="rId13"/>
    <p:sldId id="272" r:id="rId14"/>
    <p:sldId id="278" r:id="rId15"/>
    <p:sldId id="273" r:id="rId16"/>
    <p:sldId id="274" r:id="rId17"/>
    <p:sldId id="281" r:id="rId18"/>
    <p:sldId id="28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1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EA4B3-24CB-4534-963B-F2920D620D24}" type="datetimeFigureOut">
              <a:rPr lang="en-US" smtClean="0"/>
              <a:pPr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A8268-2566-4A26-806A-CD9ECFDAD9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7770CD-6386-433D-8D21-371E2A7A8F5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CE9A235-AAFF-4F66-8C1B-5CA82B37CEB4}" type="datetimeFigureOut">
              <a:rPr lang="en-US" smtClean="0"/>
              <a:pPr/>
              <a:t>7/24/2015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30873D2-D31E-4D6D-AE00-95AF9195E9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a.org/" TargetMode="External"/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udymafia.org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strip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609600"/>
            <a:ext cx="76200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395288" y="90805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6000">
                <a:solidFill>
                  <a:srgbClr val="FF0000"/>
                </a:solidFill>
                <a:latin typeface="Verdana" pitchFamily="34" charset="0"/>
              </a:rPr>
              <a:t>www.studymafia.org</a:t>
            </a:r>
            <a:endParaRPr lang="en-US" sz="6000">
              <a:solidFill>
                <a:srgbClr val="FF0000"/>
              </a:solidFill>
            </a:endParaRPr>
          </a:p>
        </p:txBody>
      </p:sp>
      <p:sp>
        <p:nvSpPr>
          <p:cNvPr id="9221" name="Text Box 9"/>
          <p:cNvSpPr txBox="1">
            <a:spLocks noChangeArrowheads="1"/>
          </p:cNvSpPr>
          <p:nvPr/>
        </p:nvSpPr>
        <p:spPr bwMode="auto">
          <a:xfrm>
            <a:off x="250825" y="5943600"/>
            <a:ext cx="8664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Submitted To:				                               Submitted By:</a:t>
            </a:r>
          </a:p>
          <a:p>
            <a:r>
              <a:rPr lang="en-US" sz="1600" b="1"/>
              <a:t>www.studymafia.org                                                                            www.studymafia.org </a:t>
            </a:r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1981200" y="2743200"/>
            <a:ext cx="51054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Seminar</a:t>
            </a:r>
          </a:p>
          <a:p>
            <a:pPr algn="ctr"/>
            <a:r>
              <a:rPr lang="en-US" sz="3600" b="1" dirty="0">
                <a:solidFill>
                  <a:srgbClr val="FF0000"/>
                </a:solidFill>
              </a:rPr>
              <a:t> On</a:t>
            </a:r>
          </a:p>
          <a:p>
            <a:pPr algn="ctr"/>
            <a:r>
              <a:rPr lang="en-US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Bicmos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Technology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Combine advantages in BiCMOS Technology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It follows that BiCMOS technology goes some way towards combining the virtues of both CMOS and Bipolar technologies</a:t>
            </a:r>
          </a:p>
          <a:p>
            <a:pPr lvl="0"/>
            <a:r>
              <a:rPr lang="en-US" dirty="0" smtClean="0"/>
              <a:t>Improved speed over purely-CMOS technology</a:t>
            </a:r>
          </a:p>
          <a:p>
            <a:r>
              <a:rPr lang="en-US" dirty="0" smtClean="0"/>
              <a:t>Lower power dissipation than purely-bipolar technology(Lower power consumption than bipolar)</a:t>
            </a:r>
          </a:p>
          <a:p>
            <a:r>
              <a:rPr lang="en-US" dirty="0" smtClean="0"/>
              <a:t>Flexible I/Os for high performance </a:t>
            </a:r>
          </a:p>
          <a:p>
            <a:pPr lvl="0"/>
            <a:r>
              <a:rPr lang="en-US" dirty="0" smtClean="0"/>
              <a:t>Improved current drive over CMOS</a:t>
            </a:r>
          </a:p>
          <a:p>
            <a:pPr lvl="0"/>
            <a:r>
              <a:rPr lang="en-US" dirty="0" smtClean="0"/>
              <a:t>Improved packing density over bipolar</a:t>
            </a:r>
          </a:p>
          <a:p>
            <a:pPr lvl="0"/>
            <a:r>
              <a:rPr lang="en-US" dirty="0" smtClean="0"/>
              <a:t>High input impedance</a:t>
            </a:r>
          </a:p>
          <a:p>
            <a:pPr lvl="0"/>
            <a:r>
              <a:rPr lang="en-US" dirty="0" smtClean="0"/>
              <a:t>Low output impedance</a:t>
            </a:r>
          </a:p>
          <a:p>
            <a:pPr lvl="0"/>
            <a:r>
              <a:rPr lang="en-US" dirty="0" smtClean="0"/>
              <a:t>High Gain and low noise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BiCMOS FABRICATION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SAT16E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0"/>
            <a:ext cx="8077200" cy="5719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4384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362200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143000" y="685800"/>
            <a:ext cx="5105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BiCMOS Integrated Circuits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    ADVANTAGES </a:t>
            </a:r>
            <a:endParaRPr lang="en-US" dirty="0"/>
          </a:p>
          <a:p>
            <a:pPr lvl="0"/>
            <a:r>
              <a:rPr lang="en-US" dirty="0"/>
              <a:t>Improved speed over CMOS</a:t>
            </a:r>
          </a:p>
          <a:p>
            <a:pPr lvl="0"/>
            <a:r>
              <a:rPr lang="en-US" dirty="0"/>
              <a:t>Improved current drive over CMOS</a:t>
            </a:r>
          </a:p>
          <a:p>
            <a:pPr lvl="0"/>
            <a:r>
              <a:rPr lang="en-US" dirty="0"/>
              <a:t>Improved packing density over bipolar</a:t>
            </a:r>
          </a:p>
          <a:p>
            <a:pPr lvl="0"/>
            <a:r>
              <a:rPr lang="en-US" dirty="0"/>
              <a:t>Lower power consumption than bipolar</a:t>
            </a:r>
          </a:p>
          <a:p>
            <a:pPr lvl="0"/>
            <a:r>
              <a:rPr lang="en-US" dirty="0"/>
              <a:t>High input impedance</a:t>
            </a:r>
          </a:p>
          <a:p>
            <a:pPr lvl="0"/>
            <a:r>
              <a:rPr lang="en-US" dirty="0"/>
              <a:t>Low output </a:t>
            </a:r>
            <a:r>
              <a:rPr lang="en-US" dirty="0" smtClean="0"/>
              <a:t>impedance</a:t>
            </a:r>
          </a:p>
          <a:p>
            <a:pPr lvl="0"/>
            <a:r>
              <a:rPr lang="en-US" dirty="0" smtClean="0"/>
              <a:t>High Gain and low noise</a:t>
            </a:r>
          </a:p>
          <a:p>
            <a:pPr lvl="0"/>
            <a:endParaRPr lang="en-US" dirty="0"/>
          </a:p>
          <a:p>
            <a:pPr lvl="0">
              <a:buNone/>
            </a:pPr>
            <a:r>
              <a:rPr lang="en-US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08076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sz="3800" b="1" dirty="0" smtClean="0"/>
              <a:t>DISADVANTAGES</a:t>
            </a:r>
          </a:p>
          <a:p>
            <a:pPr lvl="0"/>
            <a:r>
              <a:rPr lang="en-US" dirty="0" smtClean="0"/>
              <a:t>Increased manufacturing process complexity </a:t>
            </a:r>
          </a:p>
          <a:p>
            <a:r>
              <a:rPr lang="en-US" dirty="0" smtClean="0"/>
              <a:t>higher cost</a:t>
            </a:r>
          </a:p>
          <a:p>
            <a:pPr lvl="0"/>
            <a:r>
              <a:rPr lang="en-US" dirty="0" smtClean="0"/>
              <a:t>Speed degradation due to scaling</a:t>
            </a:r>
          </a:p>
          <a:p>
            <a:pPr lvl="0"/>
            <a:r>
              <a:rPr lang="en-US" dirty="0" smtClean="0"/>
              <a:t>longer fabrication cycle time</a:t>
            </a:r>
          </a:p>
          <a:p>
            <a:pPr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BiCMOS process</a:t>
            </a:r>
          </a:p>
          <a:p>
            <a:r>
              <a:rPr lang="en-US" dirty="0" smtClean="0"/>
              <a:t>Bipolar process</a:t>
            </a:r>
            <a:br>
              <a:rPr lang="en-US" dirty="0" smtClean="0"/>
            </a:br>
            <a:r>
              <a:rPr lang="en-US" dirty="0" smtClean="0"/>
              <a:t>+</a:t>
            </a:r>
            <a:br>
              <a:rPr lang="en-US" dirty="0" smtClean="0"/>
            </a:br>
            <a:r>
              <a:rPr lang="en-US" dirty="0" smtClean="0"/>
              <a:t>Well</a:t>
            </a:r>
            <a:br>
              <a:rPr lang="en-US" dirty="0" smtClean="0"/>
            </a:br>
            <a:r>
              <a:rPr lang="en-US" dirty="0" smtClean="0"/>
              <a:t>+</a:t>
            </a:r>
            <a:br>
              <a:rPr lang="en-US" dirty="0" smtClean="0"/>
            </a:br>
            <a:r>
              <a:rPr lang="en-US" dirty="0" smtClean="0"/>
              <a:t>Gate Oxide &amp; Poly</a:t>
            </a:r>
            <a:br>
              <a:rPr lang="en-US" dirty="0" smtClean="0"/>
            </a:br>
            <a:r>
              <a:rPr lang="en-US" dirty="0" smtClean="0"/>
              <a:t>+</a:t>
            </a:r>
            <a:br>
              <a:rPr lang="en-US" dirty="0" smtClean="0"/>
            </a:br>
            <a:r>
              <a:rPr lang="en-US" dirty="0" smtClean="0"/>
              <a:t>CMOS process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APPLICATIONS OF BICMOS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lvl="0"/>
            <a:r>
              <a:rPr lang="en-US" dirty="0"/>
              <a:t>Full custom ICs</a:t>
            </a:r>
          </a:p>
          <a:p>
            <a:pPr lvl="0"/>
            <a:r>
              <a:rPr lang="en-US" dirty="0"/>
              <a:t>ALU’s, Barrel Shifters</a:t>
            </a:r>
          </a:p>
          <a:p>
            <a:pPr lvl="0"/>
            <a:r>
              <a:rPr lang="en-US" dirty="0"/>
              <a:t>SRAM, DRAM</a:t>
            </a:r>
          </a:p>
          <a:p>
            <a:pPr lvl="0"/>
            <a:r>
              <a:rPr lang="en-US" dirty="0"/>
              <a:t>Microproessor, Controller</a:t>
            </a:r>
          </a:p>
          <a:p>
            <a:pPr lvl="0"/>
            <a:r>
              <a:rPr lang="en-US" dirty="0"/>
              <a:t>Semi custom ICs</a:t>
            </a:r>
          </a:p>
          <a:p>
            <a:pPr lvl="0"/>
            <a:r>
              <a:rPr lang="en-US" dirty="0"/>
              <a:t>Register, Flipflop ,Standard cells </a:t>
            </a:r>
          </a:p>
          <a:p>
            <a:pPr lvl="0"/>
            <a:r>
              <a:rPr lang="en-US" dirty="0"/>
              <a:t>Adders, mixers, ADC, DAC </a:t>
            </a:r>
          </a:p>
          <a:p>
            <a:pPr lvl="0"/>
            <a:r>
              <a:rPr lang="en-US" dirty="0"/>
              <a:t>Gate arrays </a:t>
            </a:r>
            <a:endParaRPr lang="en-US" dirty="0" smtClean="0"/>
          </a:p>
          <a:p>
            <a:pPr lvl="0"/>
            <a:r>
              <a:rPr lang="en-US" dirty="0" smtClean="0"/>
              <a:t>Flash A/D Coverters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COMPARISON between BASIC CMOS &amp; BiCMOS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7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599"/>
            <a:ext cx="3962400" cy="2424471"/>
          </a:xfrm>
          <a:prstGeom prst="rect">
            <a:avLst/>
          </a:prstGeom>
          <a:noFill/>
        </p:spPr>
      </p:pic>
      <p:pic>
        <p:nvPicPr>
          <p:cNvPr id="1026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86200"/>
            <a:ext cx="3990975" cy="2771775"/>
          </a:xfrm>
          <a:prstGeom prst="rect">
            <a:avLst/>
          </a:prstGeom>
          <a:noFill/>
        </p:spPr>
      </p:pic>
      <p:pic>
        <p:nvPicPr>
          <p:cNvPr id="1025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886200"/>
            <a:ext cx="3524250" cy="27432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90600" y="609601"/>
            <a:ext cx="320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1.Speed Comparison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590800" y="3048000"/>
            <a:ext cx="502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3.Area Comparison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66800" y="3429000"/>
            <a:ext cx="259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2.Delay Comparison</a:t>
            </a:r>
            <a:endParaRPr lang="en-US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REFERENCES</a:t>
            </a:r>
            <a:br>
              <a:rPr lang="en-US" dirty="0" smtClean="0"/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u="sng" dirty="0" smtClean="0">
                <a:hlinkClick r:id="rId2"/>
              </a:rPr>
              <a:t>www.google.com</a:t>
            </a:r>
            <a:endParaRPr lang="en-US" dirty="0" smtClean="0"/>
          </a:p>
          <a:p>
            <a:pPr lvl="0"/>
            <a:r>
              <a:rPr lang="en-US" u="sng" dirty="0" smtClean="0">
                <a:hlinkClick r:id="rId3"/>
              </a:rPr>
              <a:t>www.wikipedia.org</a:t>
            </a:r>
            <a:endParaRPr lang="en-US" dirty="0" smtClean="0"/>
          </a:p>
          <a:p>
            <a:pPr lvl="0"/>
            <a:r>
              <a:rPr lang="en-US" u="sng" dirty="0" smtClean="0">
                <a:hlinkClick r:id="rId4"/>
              </a:rPr>
              <a:t>www.studymafia.org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5908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Thanks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CONTENTS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lvl="0" indent="-514350">
              <a:buFont typeface="Wingdings" pitchFamily="2" charset="2"/>
              <a:buChar char="§"/>
            </a:pPr>
            <a:r>
              <a:rPr lang="en-US" dirty="0" smtClean="0"/>
              <a:t> Introduction</a:t>
            </a:r>
          </a:p>
          <a:p>
            <a:pPr marL="514350" lvl="0" indent="-514350">
              <a:buFont typeface="Wingdings" pitchFamily="2" charset="2"/>
              <a:buChar char="§"/>
            </a:pPr>
            <a:r>
              <a:rPr lang="en-US" dirty="0" smtClean="0"/>
              <a:t> Abstract</a:t>
            </a:r>
            <a:endParaRPr lang="en-US" dirty="0"/>
          </a:p>
          <a:p>
            <a:pPr marL="514350" indent="-514350">
              <a:buFont typeface="Wingdings" pitchFamily="2" charset="2"/>
              <a:buChar char="§"/>
            </a:pPr>
            <a:r>
              <a:rPr lang="en-US" dirty="0"/>
              <a:t> </a:t>
            </a:r>
            <a:r>
              <a:rPr lang="en-US" dirty="0" smtClean="0"/>
              <a:t>Characteristics </a:t>
            </a:r>
            <a:r>
              <a:rPr lang="en-US" dirty="0"/>
              <a:t>of CMOS </a:t>
            </a:r>
            <a:r>
              <a:rPr lang="en-US" dirty="0" smtClean="0"/>
              <a:t>Technology</a:t>
            </a:r>
            <a:endParaRPr lang="en-US" dirty="0"/>
          </a:p>
          <a:p>
            <a:pPr marL="514350" indent="-514350">
              <a:buFont typeface="Wingdings" pitchFamily="2" charset="2"/>
              <a:buChar char="§"/>
            </a:pPr>
            <a:r>
              <a:rPr lang="en-US" dirty="0"/>
              <a:t> </a:t>
            </a:r>
            <a:r>
              <a:rPr lang="en-US" dirty="0" smtClean="0"/>
              <a:t>Characteristics </a:t>
            </a:r>
            <a:r>
              <a:rPr lang="en-US" dirty="0"/>
              <a:t>of Bipolar </a:t>
            </a:r>
            <a:r>
              <a:rPr lang="en-US" dirty="0" smtClean="0"/>
              <a:t>Technology</a:t>
            </a:r>
            <a:endParaRPr lang="en-US" dirty="0"/>
          </a:p>
          <a:p>
            <a:pPr marL="514350" indent="-514350">
              <a:buFont typeface="Wingdings" pitchFamily="2" charset="2"/>
              <a:buChar char="§"/>
            </a:pPr>
            <a:r>
              <a:rPr lang="en-US" dirty="0"/>
              <a:t> </a:t>
            </a:r>
            <a:r>
              <a:rPr lang="en-US" dirty="0" smtClean="0"/>
              <a:t>Combine </a:t>
            </a:r>
            <a:r>
              <a:rPr lang="en-US" dirty="0"/>
              <a:t>advantages in BiCMOS Technology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dirty="0"/>
              <a:t> </a:t>
            </a:r>
            <a:r>
              <a:rPr lang="en-US" dirty="0" smtClean="0"/>
              <a:t>BiCMOS Fabrication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smtClean="0"/>
              <a:t> BiCMOS Integrated Circuits</a:t>
            </a:r>
          </a:p>
          <a:p>
            <a:pPr marL="514350" lvl="0" indent="-514350">
              <a:buFont typeface="Wingdings" pitchFamily="2" charset="2"/>
              <a:buChar char="§"/>
            </a:pPr>
            <a:r>
              <a:rPr lang="en-US" dirty="0" smtClean="0"/>
              <a:t>Advantages of </a:t>
            </a:r>
            <a:r>
              <a:rPr lang="en-US" dirty="0" err="1" smtClean="0"/>
              <a:t>BiCMOS</a:t>
            </a:r>
            <a:endParaRPr lang="en-US" dirty="0" smtClean="0"/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smtClean="0"/>
              <a:t>Disadvantages of </a:t>
            </a:r>
            <a:r>
              <a:rPr lang="en-US" dirty="0" err="1" smtClean="0"/>
              <a:t>BiCMOS</a:t>
            </a:r>
            <a:endParaRPr lang="en-US" dirty="0" smtClean="0"/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smtClean="0"/>
              <a:t>Applications of </a:t>
            </a:r>
            <a:r>
              <a:rPr lang="en-US" dirty="0" err="1" smtClean="0"/>
              <a:t>BiCMOS</a:t>
            </a:r>
            <a:endParaRPr lang="en-US" dirty="0" smtClean="0"/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smtClean="0"/>
              <a:t>Comparison between CMOS and </a:t>
            </a:r>
            <a:r>
              <a:rPr lang="en-US" dirty="0" err="1" smtClean="0"/>
              <a:t>BiCMOS</a:t>
            </a:r>
            <a:endParaRPr lang="en-US" dirty="0" smtClean="0"/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err="1" smtClean="0"/>
              <a:t>BiCMOS</a:t>
            </a:r>
            <a:r>
              <a:rPr lang="en-US" dirty="0" smtClean="0"/>
              <a:t> Products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smtClean="0"/>
              <a:t>Conclusion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dirty="0" smtClean="0"/>
              <a:t>Literature Survey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INTRODUCTION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history of semiconductor devices started in 1930’s when Lienfed and Heil first proposed the mosfet.</a:t>
            </a:r>
          </a:p>
          <a:p>
            <a:r>
              <a:rPr lang="en-US" dirty="0" smtClean="0"/>
              <a:t>Bipolar Technology was started in 1980’s.</a:t>
            </a:r>
          </a:p>
          <a:p>
            <a:r>
              <a:rPr lang="en-US" dirty="0" smtClean="0"/>
              <a:t>CMOS Technology was also started in mid 1980’s.</a:t>
            </a:r>
          </a:p>
          <a:p>
            <a:r>
              <a:rPr lang="en-US" dirty="0" smtClean="0"/>
              <a:t>Later in 1990 there was a cross over between bipolar and CMOS Technology.</a:t>
            </a:r>
          </a:p>
          <a:p>
            <a:r>
              <a:rPr lang="en-US" dirty="0" smtClean="0"/>
              <a:t>In BiCMOS technology, both the MOS and bipolar device are fabricated on the same chip 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objective of the BiCMOS is to combine bipolar and CMOS so as to exploit the advantages of both the technlogies.</a:t>
            </a:r>
          </a:p>
          <a:p>
            <a:r>
              <a:rPr lang="en-US" dirty="0" smtClean="0"/>
              <a:t>Today BiCMOS has become one of the dominant technologies used for high speed, low power and highly functional VLSI circuits.</a:t>
            </a:r>
          </a:p>
          <a:p>
            <a:r>
              <a:rPr lang="en-US" dirty="0" smtClean="0"/>
              <a:t>The process step required for both CMOS and bipolar are similar so the BiCMOS process has been enhanced and integrated into the CMOS process without any additional steps.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primary approach to realize high performance BiCMOS devices is the addition of bipolar process steps to a baseline CMOS process.</a:t>
            </a:r>
          </a:p>
          <a:p>
            <a:r>
              <a:rPr lang="en-US" dirty="0" smtClean="0"/>
              <a:t>The BiCMOS gates could be used as an effective way of speeding up the VLSI circuits.</a:t>
            </a:r>
          </a:p>
          <a:p>
            <a:r>
              <a:rPr lang="en-US" dirty="0" smtClean="0"/>
              <a:t>The applications of BiCMOS are vast.</a:t>
            </a:r>
          </a:p>
          <a:p>
            <a:r>
              <a:rPr lang="en-US" dirty="0" smtClean="0"/>
              <a:t>Advantages of bipolar and CMOS circuits can be retained in BiCMOS chips.</a:t>
            </a:r>
          </a:p>
          <a:p>
            <a:r>
              <a:rPr lang="en-US" dirty="0" smtClean="0"/>
              <a:t>BiCMOS technology enables high performance integrated circuits IC’s but increases process complexity.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BiCMOS technology is a combination of Bipolar and CMOS technology. </a:t>
            </a:r>
          </a:p>
          <a:p>
            <a:r>
              <a:rPr lang="en-US" dirty="0" smtClean="0"/>
              <a:t>CMOS technology offers less power dissipation, smaller noise margins, and higher packing density. </a:t>
            </a:r>
          </a:p>
          <a:p>
            <a:r>
              <a:rPr lang="en-US" dirty="0" smtClean="0"/>
              <a:t>Bipolar technology, on the other hand, ensures high switching and I/O speed and good noise performance</a:t>
            </a:r>
          </a:p>
          <a:p>
            <a:r>
              <a:rPr lang="en-US" dirty="0" smtClean="0"/>
              <a:t>Now we are in 3</a:t>
            </a:r>
            <a:r>
              <a:rPr lang="en-US" baseline="30000" dirty="0" smtClean="0"/>
              <a:t>rd</a:t>
            </a:r>
            <a:r>
              <a:rPr lang="en-US" dirty="0" smtClean="0"/>
              <a:t> Generation BiCMOS Technology.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dirty="0" smtClean="0"/>
              <a:t>BiCMOS technology accomplishes both - improved speed over CMOS and lower power dissipation than bipolar technology.</a:t>
            </a:r>
          </a:p>
          <a:p>
            <a:r>
              <a:rPr lang="en-US" dirty="0" smtClean="0"/>
              <a:t>The main drawback of BiCMOS technology is the higher costs due to the added process complexity.</a:t>
            </a:r>
          </a:p>
          <a:p>
            <a:r>
              <a:rPr lang="en-US" dirty="0" smtClean="0"/>
              <a:t>This greater process complexity in BiCMOS results in a cost increase compared to conventional CMOS technology.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Characteristics of CMOS  Technology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Lower static power dissipation</a:t>
            </a:r>
          </a:p>
          <a:p>
            <a:pPr lvl="0"/>
            <a:r>
              <a:rPr lang="en-US" dirty="0" smtClean="0"/>
              <a:t>Higher noise margins</a:t>
            </a:r>
          </a:p>
          <a:p>
            <a:pPr lvl="0"/>
            <a:r>
              <a:rPr lang="en-US" dirty="0" smtClean="0"/>
              <a:t>Higher packing density</a:t>
            </a:r>
          </a:p>
          <a:p>
            <a:pPr lvl="0"/>
            <a:r>
              <a:rPr lang="en-US" dirty="0" smtClean="0"/>
              <a:t>High yield with large integrated complex functions</a:t>
            </a:r>
          </a:p>
          <a:p>
            <a:pPr lvl="0"/>
            <a:r>
              <a:rPr lang="en-US" dirty="0" smtClean="0"/>
              <a:t>High input impedance (low drive current)</a:t>
            </a:r>
          </a:p>
          <a:p>
            <a:pPr lvl="0"/>
            <a:r>
              <a:rPr lang="en-US" dirty="0" err="1" smtClean="0"/>
              <a:t>Scaleable</a:t>
            </a:r>
            <a:r>
              <a:rPr lang="en-US" dirty="0" smtClean="0"/>
              <a:t> threshold voltage</a:t>
            </a:r>
          </a:p>
          <a:p>
            <a:pPr lvl="0"/>
            <a:r>
              <a:rPr lang="en-US" dirty="0" smtClean="0"/>
              <a:t>High delay load sensitivity</a:t>
            </a:r>
          </a:p>
          <a:p>
            <a:pPr lvl="0"/>
            <a:r>
              <a:rPr lang="en-US" dirty="0" smtClean="0"/>
              <a:t>Low output drive current (issue when driving large capacitive loads)</a:t>
            </a:r>
          </a:p>
          <a:p>
            <a:pPr lvl="0"/>
            <a:r>
              <a:rPr lang="en-US" dirty="0" smtClean="0"/>
              <a:t>Low </a:t>
            </a:r>
            <a:r>
              <a:rPr lang="en-US" dirty="0" err="1" smtClean="0"/>
              <a:t>transconductance</a:t>
            </a:r>
            <a:r>
              <a:rPr lang="en-US" dirty="0" smtClean="0"/>
              <a:t>, where </a:t>
            </a:r>
            <a:r>
              <a:rPr lang="en-US" dirty="0" err="1" smtClean="0"/>
              <a:t>transconductance</a:t>
            </a:r>
            <a:r>
              <a:rPr lang="en-US" dirty="0" smtClean="0"/>
              <a:t>, g</a:t>
            </a:r>
            <a:r>
              <a:rPr lang="en-US" baseline="-25000" dirty="0" smtClean="0"/>
              <a:t>m </a:t>
            </a:r>
            <a:r>
              <a:rPr lang="en-US" baseline="-25000" dirty="0" smtClean="0">
                <a:sym typeface="Symbol"/>
              </a:rPr>
              <a:t></a:t>
            </a:r>
            <a:r>
              <a:rPr lang="en-US" baseline="-25000" dirty="0" smtClean="0"/>
              <a:t> </a:t>
            </a:r>
            <a:r>
              <a:rPr lang="en-US" dirty="0" smtClean="0"/>
              <a:t>V</a:t>
            </a:r>
            <a:r>
              <a:rPr lang="en-US" baseline="-25000" dirty="0" smtClean="0"/>
              <a:t>in</a:t>
            </a:r>
          </a:p>
          <a:p>
            <a:pPr lvl="0"/>
            <a:r>
              <a:rPr lang="en-US" dirty="0" smtClean="0"/>
              <a:t>Bi-directional capability (drain &amp; source are interchangeable)</a:t>
            </a:r>
          </a:p>
          <a:p>
            <a:pPr lvl="0"/>
            <a:r>
              <a:rPr lang="en-US" dirty="0" smtClean="0"/>
              <a:t>A near ideal switching device</a:t>
            </a:r>
          </a:p>
          <a:p>
            <a:pPr lvl="0"/>
            <a:r>
              <a:rPr lang="en-US" dirty="0" smtClean="0"/>
              <a:t>Low gain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Characteristics of Bipolar Technology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dirty="0" smtClean="0"/>
              <a:t>Higher switching speed</a:t>
            </a:r>
          </a:p>
          <a:p>
            <a:pPr lvl="0"/>
            <a:r>
              <a:rPr lang="en-US" dirty="0" smtClean="0"/>
              <a:t>Higher current drive per unit area, higher gain</a:t>
            </a:r>
          </a:p>
          <a:p>
            <a:pPr lvl="0"/>
            <a:r>
              <a:rPr lang="en-US" dirty="0" smtClean="0"/>
              <a:t>Generally better noise performance and better high frequency characteristics</a:t>
            </a:r>
          </a:p>
          <a:p>
            <a:pPr lvl="0"/>
            <a:r>
              <a:rPr lang="en-US" dirty="0" smtClean="0"/>
              <a:t>Improved I/O speed (particularly significant with the growing importance of package limitations in high speed systems). </a:t>
            </a:r>
          </a:p>
          <a:p>
            <a:pPr lvl="0"/>
            <a:r>
              <a:rPr lang="en-US" dirty="0" smtClean="0"/>
              <a:t>high power dissipation</a:t>
            </a:r>
          </a:p>
          <a:p>
            <a:pPr lvl="0"/>
            <a:r>
              <a:rPr lang="en-US" dirty="0" smtClean="0"/>
              <a:t>lower input impedance (high drive current)</a:t>
            </a:r>
          </a:p>
          <a:p>
            <a:pPr lvl="0"/>
            <a:r>
              <a:rPr lang="en-US" dirty="0" smtClean="0"/>
              <a:t>low packing density</a:t>
            </a:r>
          </a:p>
          <a:p>
            <a:pPr lvl="0"/>
            <a:r>
              <a:rPr lang="en-US" dirty="0" smtClean="0"/>
              <a:t>low delay sensitivity to load</a:t>
            </a:r>
          </a:p>
          <a:p>
            <a:pPr lvl="0"/>
            <a:r>
              <a:rPr lang="en-US" dirty="0" smtClean="0"/>
              <a:t>High transconductance g</a:t>
            </a:r>
            <a:r>
              <a:rPr lang="en-US" baseline="-25000" dirty="0" smtClean="0"/>
              <a:t>m</a:t>
            </a:r>
            <a:r>
              <a:rPr lang="en-US" dirty="0" smtClean="0"/>
              <a:t> (g</a:t>
            </a:r>
            <a:r>
              <a:rPr lang="en-US" baseline="-25000" dirty="0" smtClean="0"/>
              <a:t>m</a:t>
            </a:r>
            <a:r>
              <a:rPr lang="en-US" dirty="0" smtClean="0"/>
              <a:t> </a:t>
            </a:r>
            <a:r>
              <a:rPr lang="en-US" baseline="-25000" dirty="0" smtClean="0">
                <a:sym typeface="Symbol"/>
              </a:rPr>
              <a:t></a:t>
            </a:r>
            <a:r>
              <a:rPr lang="en-US" dirty="0" smtClean="0"/>
              <a:t> Vin)</a:t>
            </a:r>
          </a:p>
          <a:p>
            <a:pPr lvl="0"/>
            <a:r>
              <a:rPr lang="en-US" dirty="0" smtClean="0"/>
              <a:t>It is essentially unidirectional.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602</TotalTime>
  <Words>656</Words>
  <Application>Microsoft Office PowerPoint</Application>
  <PresentationFormat>On-screen Show (4:3)</PresentationFormat>
  <Paragraphs>123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Solstice</vt:lpstr>
      <vt:lpstr>Slide 1</vt:lpstr>
      <vt:lpstr>CONTENTS </vt:lpstr>
      <vt:lpstr>INTRODUCTION </vt:lpstr>
      <vt:lpstr>Slide 4</vt:lpstr>
      <vt:lpstr>Slide 5</vt:lpstr>
      <vt:lpstr>ABSTRACT</vt:lpstr>
      <vt:lpstr>Slide 7</vt:lpstr>
      <vt:lpstr>Characteristics of CMOS  Technology </vt:lpstr>
      <vt:lpstr>Characteristics of Bipolar Technology </vt:lpstr>
      <vt:lpstr>Combine advantages in BiCMOS Technology </vt:lpstr>
      <vt:lpstr>BiCMOS FABRICATION </vt:lpstr>
      <vt:lpstr>Slide 12</vt:lpstr>
      <vt:lpstr>Slide 13</vt:lpstr>
      <vt:lpstr>Slide 14</vt:lpstr>
      <vt:lpstr>APPLICATIONS OF BICMOS  </vt:lpstr>
      <vt:lpstr>COMPARISON between BASIC CMOS &amp; BiCMOS </vt:lpstr>
      <vt:lpstr>REFERENCES </vt:lpstr>
      <vt:lpstr>Thanks </vt:lpstr>
    </vt:vector>
  </TitlesOfParts>
  <Company>BEST FORUM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www.arabswell.com</dc:creator>
  <cp:lastModifiedBy>ritu</cp:lastModifiedBy>
  <cp:revision>105</cp:revision>
  <dcterms:created xsi:type="dcterms:W3CDTF">2011-04-04T07:09:09Z</dcterms:created>
  <dcterms:modified xsi:type="dcterms:W3CDTF">2015-07-25T05:50:04Z</dcterms:modified>
</cp:coreProperties>
</file>